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75" r:id="rId6"/>
    <p:sldId id="267" r:id="rId7"/>
    <p:sldId id="276" r:id="rId8"/>
    <p:sldId id="269" r:id="rId9"/>
    <p:sldId id="270" r:id="rId10"/>
    <p:sldId id="27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46" autoAdjust="0"/>
  </p:normalViewPr>
  <p:slideViewPr>
    <p:cSldViewPr>
      <p:cViewPr varScale="1">
        <p:scale>
          <a:sx n="140" d="100"/>
          <a:sy n="140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D776-3F48-406D-A018-5B1C098AB9C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B2268-5139-4604-B7A6-F7CE94337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3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B2268-5139-4604-B7A6-F7CE94337D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3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B2268-5139-4604-B7A6-F7CE94337D8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6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B2268-5139-4604-B7A6-F7CE94337D8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7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561135-F4DF-47BD-81CF-66017AFA6D60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3B4B0B-2254-4144-AF41-2DA7CD3524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locklist.rkn.g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cklist.rkn.go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ais.rkn.gov.ru/feedback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ais.rkn.gov.ru/feedback/" TargetMode="External"/><Relationship Id="rId2" Type="http://schemas.openxmlformats.org/officeDocument/2006/relationships/hyperlink" Target="http://blocklist.rkn.gov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7534"/>
            <a:ext cx="7632848" cy="2484276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Защита учащихся от воздействия информации, </a:t>
            </a:r>
            <a:r>
              <a:rPr lang="ru-RU" sz="3600" dirty="0"/>
              <a:t>не совместимой </a:t>
            </a:r>
            <a:br>
              <a:rPr lang="ru-RU" sz="3600" dirty="0"/>
            </a:br>
            <a:r>
              <a:rPr lang="ru-RU" sz="3600" dirty="0"/>
              <a:t>с </a:t>
            </a:r>
            <a:r>
              <a:rPr lang="ru-RU" sz="3600" dirty="0" smtClean="0"/>
              <a:t>целями обучения </a:t>
            </a:r>
            <a:r>
              <a:rPr lang="ru-RU" sz="3600" dirty="0"/>
              <a:t>и </a:t>
            </a:r>
            <a:r>
              <a:rPr lang="ru-RU" sz="3600" dirty="0" smtClean="0"/>
              <a:t>воспитания, 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телекоммуникационных </a:t>
            </a:r>
            <a:r>
              <a:rPr lang="ru-RU" sz="3600" dirty="0" smtClean="0"/>
              <a:t>сетях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008"/>
            <a:ext cx="8229600" cy="699542"/>
          </a:xfrm>
        </p:spPr>
        <p:txBody>
          <a:bodyPr/>
          <a:lstStyle/>
          <a:p>
            <a:r>
              <a:rPr lang="ru-RU" sz="4800" dirty="0" smtClean="0"/>
              <a:t>Алгоритмы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9542"/>
            <a:ext cx="8748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Событие: 	Система контентной фильтрации работает, закрыт доступ к ресурсу, который нужен для работы или участия в мероприятии и не требует специальных средств для использования (</a:t>
            </a:r>
            <a:r>
              <a:rPr lang="ru-RU" sz="2000" i="1" dirty="0" smtClean="0">
                <a:latin typeface="+mj-lt"/>
              </a:rPr>
              <a:t>В ХКОИС в целях безопасности ограничена возможность использования некоторых телекоммуникационных протоколов и портов</a:t>
            </a:r>
            <a:r>
              <a:rPr lang="ru-RU" sz="2000" dirty="0" smtClean="0">
                <a:latin typeface="+mj-lt"/>
              </a:rPr>
              <a:t>)</a:t>
            </a:r>
          </a:p>
          <a:p>
            <a:endParaRPr lang="ru-RU" sz="2000" dirty="0" smtClean="0">
              <a:latin typeface="+mj-lt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latin typeface="+mj-lt"/>
              </a:rPr>
              <a:t>Проверить не внесен </a:t>
            </a:r>
            <a:r>
              <a:rPr lang="ru-RU" sz="2000" dirty="0">
                <a:latin typeface="+mj-lt"/>
              </a:rPr>
              <a:t>ли </a:t>
            </a:r>
            <a:r>
              <a:rPr lang="ru-RU" sz="2000" dirty="0" smtClean="0">
                <a:latin typeface="+mj-lt"/>
              </a:rPr>
              <a:t>необходимый для работы ресурс </a:t>
            </a:r>
            <a:r>
              <a:rPr lang="ru-RU" sz="2000" dirty="0">
                <a:latin typeface="+mj-lt"/>
              </a:rPr>
              <a:t>в реестр запрещенных на сайте </a:t>
            </a:r>
            <a:r>
              <a:rPr lang="en-US" sz="2000" dirty="0">
                <a:hlinkClick r:id="rId2"/>
              </a:rPr>
              <a:t>http://blocklist.rkn.gov.ru/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>
                <a:latin typeface="+mj-lt"/>
              </a:rPr>
              <a:t>Если не внесен</a:t>
            </a:r>
            <a:r>
              <a:rPr lang="ru-RU" sz="2000" dirty="0" smtClean="0">
                <a:latin typeface="+mj-lt"/>
              </a:rPr>
              <a:t>, направить </a:t>
            </a:r>
            <a:r>
              <a:rPr lang="ru-RU" sz="2000" dirty="0">
                <a:latin typeface="+mj-lt"/>
              </a:rPr>
              <a:t>письмо </a:t>
            </a:r>
            <a:r>
              <a:rPr lang="ru-RU" sz="2000" dirty="0" smtClean="0">
                <a:latin typeface="+mj-lt"/>
              </a:rPr>
              <a:t>(факс</a:t>
            </a:r>
            <a:r>
              <a:rPr lang="ru-RU" sz="2000" dirty="0">
                <a:latin typeface="+mj-lt"/>
              </a:rPr>
              <a:t>) с просьбой </a:t>
            </a:r>
            <a:r>
              <a:rPr lang="ru-RU" sz="2000" dirty="0" smtClean="0">
                <a:latin typeface="+mj-lt"/>
              </a:rPr>
              <a:t>об открытии </a:t>
            </a:r>
            <a:r>
              <a:rPr lang="ru-RU" sz="2000" dirty="0">
                <a:latin typeface="+mj-lt"/>
              </a:rPr>
              <a:t>доступа к ресурсу в министерство образования и науки Хабаровского </a:t>
            </a:r>
            <a:r>
              <a:rPr lang="ru-RU" sz="2000" dirty="0" smtClean="0">
                <a:latin typeface="+mj-lt"/>
              </a:rPr>
              <a:t>края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j-lt"/>
              </a:rPr>
              <a:t>Сообщить о проблеме с доступом организаторам или кураторам мероприятия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42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699542"/>
          </a:xfrm>
        </p:spPr>
        <p:txBody>
          <a:bodyPr/>
          <a:lstStyle/>
          <a:p>
            <a:r>
              <a:rPr lang="ru-RU" sz="3600" dirty="0" smtClean="0"/>
              <a:t>Задачи контентной фильтрации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9582"/>
            <a:ext cx="4032448" cy="372641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</a:t>
            </a:r>
            <a:r>
              <a:rPr lang="ru-RU" sz="1600" b="1" dirty="0" smtClean="0">
                <a:solidFill>
                  <a:srgbClr val="FF0000"/>
                </a:solidFill>
              </a:rPr>
              <a:t>Исключение </a:t>
            </a:r>
            <a:r>
              <a:rPr lang="ru-RU" sz="1600" b="1" dirty="0">
                <a:solidFill>
                  <a:srgbClr val="FF0000"/>
                </a:solidFill>
              </a:rPr>
              <a:t>доступа </a:t>
            </a:r>
            <a:r>
              <a:rPr lang="ru-RU" sz="1600" dirty="0">
                <a:solidFill>
                  <a:schemeClr val="tx1"/>
                </a:solidFill>
              </a:rPr>
              <a:t>к ресурсам, включенным в Единый реестр доменных имен, указателей страниц сайтов в сети «Интернет» и сетевых адресов, позволяющих идентифицировать сайты в сети «Интернет», </a:t>
            </a:r>
            <a:r>
              <a:rPr lang="ru-RU" sz="1600" b="1" dirty="0">
                <a:solidFill>
                  <a:srgbClr val="FF0000"/>
                </a:solidFill>
              </a:rPr>
              <a:t>содержащие информацию, распространение которой в Российской Федерации запрещено</a:t>
            </a:r>
            <a:r>
              <a:rPr lang="ru-RU" sz="1600" dirty="0">
                <a:solidFill>
                  <a:schemeClr val="tx1"/>
                </a:solidFill>
              </a:rPr>
              <a:t>, в соответствии с требованиями Федерального закона от 27.07.2006 № 149‑ФЗ «</a:t>
            </a:r>
            <a:r>
              <a:rPr lang="ru-RU" sz="1600" dirty="0" smtClean="0">
                <a:solidFill>
                  <a:schemeClr val="tx1"/>
                </a:solidFill>
              </a:rPr>
              <a:t>Об информации</a:t>
            </a:r>
            <a:r>
              <a:rPr lang="ru-RU" sz="1600" dirty="0">
                <a:solidFill>
                  <a:schemeClr val="tx1"/>
                </a:solidFill>
              </a:rPr>
              <a:t>, информационных технологиях и о защите информации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99992" y="1059582"/>
            <a:ext cx="4536504" cy="372641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+mj-lt"/>
              </a:rPr>
              <a:t>2.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Исключение доступа</a:t>
            </a:r>
            <a:r>
              <a:rPr lang="ru-RU" sz="1600" dirty="0">
                <a:latin typeface="+mj-lt"/>
              </a:rPr>
              <a:t> к ресурсам,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содержащим информацию, причиняющую вред здоровью и (или) развитию детей, а также не соответствующую задачам образования в соответствии</a:t>
            </a:r>
            <a:r>
              <a:rPr lang="ru-RU" sz="1600" dirty="0">
                <a:latin typeface="+mj-lt"/>
              </a:rPr>
              <a:t> с Методическими рекомендациями по ограничению в образовательных организациях доступа обучающихся к видам информации, распространяемой посредством сети "Интернет", причиняющей вред здоровью и (или) развитию детей, а также не соответствующей задачам образования, утвержденными министерством образования и науки РФ</a:t>
            </a:r>
          </a:p>
        </p:txBody>
      </p:sp>
    </p:spTree>
    <p:extLst>
      <p:ext uri="{BB962C8B-B14F-4D97-AF65-F5344CB8AC3E}">
        <p14:creationId xmlns:p14="http://schemas.microsoft.com/office/powerpoint/2010/main" val="4131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31492"/>
            <a:ext cx="8925970" cy="396042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Реестр запрещенных к распространению в РФ ресурсов</a:t>
            </a:r>
            <a:endParaRPr lang="ru-RU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806" y="555526"/>
            <a:ext cx="6261674" cy="426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37542"/>
            <a:ext cx="2771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Проверка внесения ресурса в реестр запрещенных к распространению на территории Российской Федерации</a:t>
            </a:r>
          </a:p>
          <a:p>
            <a:endParaRPr lang="ru-RU" sz="1600" dirty="0">
              <a:latin typeface="+mj-lt"/>
            </a:endParaRPr>
          </a:p>
          <a:p>
            <a:r>
              <a:rPr lang="en-US" sz="1600" dirty="0" smtClean="0">
                <a:hlinkClick r:id="rId3"/>
              </a:rPr>
              <a:t>http://blocklist.rkn.gov.ru/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16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2956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Сервис подачи заявки на закрытие доступа</a:t>
            </a:r>
            <a:endParaRPr lang="ru-RU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33" y="1375438"/>
            <a:ext cx="4536503" cy="3716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6014" y="1175788"/>
            <a:ext cx="4104458" cy="39162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5" y="927146"/>
            <a:ext cx="3212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http://eais.rkn.gov.ru/feedback/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090" y="618242"/>
            <a:ext cx="912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Подать сообщение о ресурсе, содержащем запрещенную информацию: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73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576064"/>
          </a:xfrm>
        </p:spPr>
        <p:txBody>
          <a:bodyPr/>
          <a:lstStyle/>
          <a:p>
            <a:r>
              <a:rPr lang="ru-RU" sz="4000" dirty="0" smtClean="0"/>
              <a:t>Методы контентной фильтрации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264" y="771550"/>
            <a:ext cx="8003232" cy="4248473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solidFill>
                  <a:srgbClr val="FF0000"/>
                </a:solidFill>
              </a:rPr>
              <a:t>«Черный» список </a:t>
            </a:r>
            <a:r>
              <a:rPr lang="ru-RU" sz="1600" dirty="0" smtClean="0">
                <a:solidFill>
                  <a:schemeClr val="tx1"/>
                </a:solidFill>
              </a:rPr>
              <a:t>– ведется реестр (база данных) ресурсов, доступ к которым должен быть закрыт. Как правило, ресурсы группируются по категориям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(должен постоянно обновляться, поскольку размещение и перемещение 	запрещенного контента происходит очень быстро)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Эвристический анализ </a:t>
            </a:r>
            <a:r>
              <a:rPr lang="ru-RU" sz="1600" dirty="0" smtClean="0">
                <a:solidFill>
                  <a:schemeClr val="tx1"/>
                </a:solidFill>
              </a:rPr>
              <a:t>– определение возможности открытия доступа к ресурсу в момент направления запроса пользователем с использованием элементов искусственного интеллекта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	</a:t>
            </a:r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анализ </a:t>
            </a:r>
            <a:r>
              <a:rPr lang="ru-RU" sz="1600" dirty="0" smtClean="0">
                <a:solidFill>
                  <a:schemeClr val="tx1"/>
                </a:solidFill>
              </a:rPr>
              <a:t>выполняется «на </a:t>
            </a:r>
            <a:r>
              <a:rPr lang="ru-RU" sz="1600" dirty="0">
                <a:solidFill>
                  <a:schemeClr val="tx1"/>
                </a:solidFill>
              </a:rPr>
              <a:t>лету</a:t>
            </a:r>
            <a:r>
              <a:rPr lang="ru-RU" sz="1600" dirty="0" smtClean="0">
                <a:solidFill>
                  <a:schemeClr val="tx1"/>
                </a:solidFill>
              </a:rPr>
              <a:t>», однако требует значительных 	вычислительных 	ресурсов, постоянного «обучения» - уточнения 	правил фильтрования, 	может ошибаться)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«Белый» список </a:t>
            </a:r>
            <a:r>
              <a:rPr lang="ru-RU" sz="1600" dirty="0" smtClean="0">
                <a:solidFill>
                  <a:schemeClr val="tx1"/>
                </a:solidFill>
              </a:rPr>
              <a:t>– ведется реестр безопасных ресурсов. Доступ разрешен только к ресурсам, внесенным в этот реестр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(самый надежный способ защиты, однако доступ ограничивается 	только 	имеющимся списком, при появлении новых 	потребностей 	список надо пополнять)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755576" y="771550"/>
            <a:ext cx="432048" cy="424847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059578"/>
            <a:ext cx="36901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К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О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М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Б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Н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Р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О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В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Н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Н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Ы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+mj-lt"/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val="41126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395248" y="2154079"/>
            <a:ext cx="2373709" cy="16976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ea typeface="Times New Roman"/>
                <a:cs typeface="Times New Roman"/>
              </a:rPr>
              <a:t>Узел связи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ea typeface="Calibri"/>
              <a:cs typeface="Times New Roman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366507" y="2591163"/>
            <a:ext cx="1091272" cy="102233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dk1"/>
              </a:solidFill>
            </a:endParaRPr>
          </a:p>
          <a:p>
            <a:pPr algn="ctr"/>
            <a:r>
              <a:rPr lang="en-US" sz="1600" dirty="0" smtClean="0">
                <a:solidFill>
                  <a:schemeClr val="dk1"/>
                </a:solidFill>
              </a:rPr>
              <a:t>Proxy </a:t>
            </a:r>
            <a:r>
              <a:rPr lang="ru-RU" sz="1600" dirty="0" smtClean="0">
                <a:solidFill>
                  <a:schemeClr val="dk1"/>
                </a:solidFill>
              </a:rPr>
              <a:t>сервер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034" name="Прямоугольник 1033"/>
          <p:cNvSpPr/>
          <p:nvPr/>
        </p:nvSpPr>
        <p:spPr>
          <a:xfrm>
            <a:off x="251520" y="2085696"/>
            <a:ext cx="2952328" cy="2643808"/>
          </a:xfrm>
          <a:prstGeom prst="rect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1962"/>
            <a:ext cx="8712968" cy="637580"/>
          </a:xfrm>
        </p:spPr>
        <p:txBody>
          <a:bodyPr>
            <a:noAutofit/>
          </a:bodyPr>
          <a:lstStyle/>
          <a:p>
            <a:r>
              <a:rPr lang="ru-RU" sz="2800" dirty="0"/>
              <a:t>Организация контентной </a:t>
            </a:r>
            <a:r>
              <a:rPr lang="ru-RU" sz="2800" dirty="0" smtClean="0"/>
              <a:t>фильтрации в школах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680" y="3507464"/>
            <a:ext cx="1789048" cy="5764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ЛВС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учреждения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34680" y="555526"/>
            <a:ext cx="8064896" cy="115212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ea typeface="Calibri"/>
                <a:cs typeface="Times New Roman"/>
              </a:rPr>
              <a:t>Интернет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3223" y="2139703"/>
            <a:ext cx="1078618" cy="151517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err="1" smtClean="0"/>
              <a:t>Маршру-тизатор</a:t>
            </a:r>
            <a:r>
              <a:rPr lang="ru-RU" sz="1200" dirty="0" smtClean="0"/>
              <a:t> </a:t>
            </a:r>
            <a:r>
              <a:rPr lang="ru-RU" sz="1200" dirty="0"/>
              <a:t>или сервер</a:t>
            </a:r>
          </a:p>
          <a:p>
            <a:pPr algn="ctr"/>
            <a:endParaRPr lang="ru-RU" sz="1200" dirty="0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793519" y="1159865"/>
            <a:ext cx="504055" cy="493092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2627785" y="3165815"/>
            <a:ext cx="504056" cy="459411"/>
          </a:xfrm>
          <a:prstGeom prst="flowChartMagneticDisk">
            <a:avLst/>
          </a:prstGeom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47298" y="4493556"/>
            <a:ext cx="1240601" cy="48605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Абонент</a:t>
            </a:r>
            <a:r>
              <a:rPr lang="ru-RU" dirty="0"/>
              <a:t> </a:t>
            </a:r>
          </a:p>
        </p:txBody>
      </p:sp>
      <p:cxnSp>
        <p:nvCxnSpPr>
          <p:cNvPr id="18" name="Соединительная линия уступом 17"/>
          <p:cNvCxnSpPr>
            <a:stCxn id="19" idx="2"/>
            <a:endCxn id="15" idx="3"/>
          </p:cNvCxnSpPr>
          <p:nvPr/>
        </p:nvCxnSpPr>
        <p:spPr>
          <a:xfrm rot="5400000">
            <a:off x="7606336" y="4430775"/>
            <a:ext cx="387372" cy="22424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007297" y="3949395"/>
            <a:ext cx="1809694" cy="3998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ea typeface="Times New Roman"/>
                <a:cs typeface="Times New Roman"/>
              </a:rPr>
              <a:t>Оператор связи</a:t>
            </a:r>
            <a:endParaRPr lang="ru-RU" sz="1600" dirty="0">
              <a:effectLst/>
              <a:ea typeface="Calibri"/>
              <a:cs typeface="Times New Roman"/>
            </a:endParaRPr>
          </a:p>
        </p:txBody>
      </p:sp>
      <p:cxnSp>
        <p:nvCxnSpPr>
          <p:cNvPr id="1036" name="Соединительная линия уступом 1035"/>
          <p:cNvCxnSpPr>
            <a:stCxn id="42" idx="2"/>
            <a:endCxn id="4" idx="0"/>
          </p:cNvCxnSpPr>
          <p:nvPr/>
        </p:nvCxnSpPr>
        <p:spPr>
          <a:xfrm rot="10800000" flipV="1">
            <a:off x="1229205" y="3032052"/>
            <a:ext cx="1037581" cy="475412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8" name="Соединительная линия уступом 1037"/>
          <p:cNvCxnSpPr>
            <a:stCxn id="7" idx="0"/>
            <a:endCxn id="6" idx="1"/>
          </p:cNvCxnSpPr>
          <p:nvPr/>
        </p:nvCxnSpPr>
        <p:spPr>
          <a:xfrm rot="5400000" flipH="1" flipV="1">
            <a:off x="3263192" y="1035767"/>
            <a:ext cx="433276" cy="1774596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0" name="Соединительная линия уступом 1039"/>
          <p:cNvCxnSpPr>
            <a:stCxn id="6" idx="1"/>
            <a:endCxn id="11" idx="0"/>
          </p:cNvCxnSpPr>
          <p:nvPr/>
        </p:nvCxnSpPr>
        <p:spPr>
          <a:xfrm rot="16200000" flipH="1">
            <a:off x="5750789" y="322765"/>
            <a:ext cx="447652" cy="321497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Знак запрета 11"/>
          <p:cNvSpPr/>
          <p:nvPr/>
        </p:nvSpPr>
        <p:spPr>
          <a:xfrm>
            <a:off x="7802923" y="2528370"/>
            <a:ext cx="545933" cy="46235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Times New Roman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52" name="TextBox 1051"/>
          <p:cNvSpPr txBox="1"/>
          <p:nvPr/>
        </p:nvSpPr>
        <p:spPr>
          <a:xfrm>
            <a:off x="467544" y="240819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Абонент</a:t>
            </a:r>
            <a:endParaRPr lang="ru-RU" dirty="0"/>
          </a:p>
        </p:txBody>
      </p:sp>
      <p:cxnSp>
        <p:nvCxnSpPr>
          <p:cNvPr id="1054" name="Соединительная линия уступом 1053"/>
          <p:cNvCxnSpPr>
            <a:stCxn id="8" idx="4"/>
            <a:endCxn id="12" idx="7"/>
          </p:cNvCxnSpPr>
          <p:nvPr/>
        </p:nvCxnSpPr>
        <p:spPr>
          <a:xfrm>
            <a:off x="6297574" y="1406411"/>
            <a:ext cx="1971332" cy="1189669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304791" y="3239249"/>
            <a:ext cx="2952328" cy="1805619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359022" y="3851723"/>
            <a:ext cx="1645029" cy="6067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ЛВС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учреждения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9" name="Соединительная линия уступом 68"/>
          <p:cNvCxnSpPr>
            <a:stCxn id="19" idx="1"/>
            <a:endCxn id="164" idx="3"/>
          </p:cNvCxnSpPr>
          <p:nvPr/>
        </p:nvCxnSpPr>
        <p:spPr>
          <a:xfrm rot="10800000">
            <a:off x="6139621" y="3625229"/>
            <a:ext cx="867676" cy="52407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424909" y="3470210"/>
            <a:ext cx="13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Абонент</a:t>
            </a:r>
            <a:endParaRPr lang="ru-RU" dirty="0"/>
          </a:p>
        </p:txBody>
      </p:sp>
      <p:cxnSp>
        <p:nvCxnSpPr>
          <p:cNvPr id="75" name="Соединительная линия уступом 74"/>
          <p:cNvCxnSpPr>
            <a:stCxn id="8" idx="3"/>
            <a:endCxn id="42" idx="6"/>
          </p:cNvCxnSpPr>
          <p:nvPr/>
        </p:nvCxnSpPr>
        <p:spPr>
          <a:xfrm rot="5400000">
            <a:off x="3719788" y="706292"/>
            <a:ext cx="1379095" cy="3272425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Соединительная линия уступом 98"/>
          <p:cNvCxnSpPr>
            <a:stCxn id="117" idx="2"/>
            <a:endCxn id="19" idx="0"/>
          </p:cNvCxnSpPr>
          <p:nvPr/>
        </p:nvCxnSpPr>
        <p:spPr>
          <a:xfrm rot="16200000" flipH="1">
            <a:off x="7744196" y="3781447"/>
            <a:ext cx="335894" cy="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Знак запрета 41"/>
          <p:cNvSpPr/>
          <p:nvPr/>
        </p:nvSpPr>
        <p:spPr>
          <a:xfrm>
            <a:off x="2266785" y="2800877"/>
            <a:ext cx="506337" cy="46235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Times New Roman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8" name="Выноска 1 (с границей) 107"/>
          <p:cNvSpPr/>
          <p:nvPr/>
        </p:nvSpPr>
        <p:spPr>
          <a:xfrm>
            <a:off x="3563888" y="2404730"/>
            <a:ext cx="978048" cy="383044"/>
          </a:xfrm>
          <a:prstGeom prst="accentCallout1">
            <a:avLst>
              <a:gd name="adj1" fmla="val 79552"/>
              <a:gd name="adj2" fmla="val -6321"/>
              <a:gd name="adj3" fmla="val 145991"/>
              <a:gd name="adj4" fmla="val -7635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СКФ</a:t>
            </a:r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5059501" y="3301063"/>
            <a:ext cx="1080120" cy="6483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Маршру-тизатор</a:t>
            </a:r>
            <a:r>
              <a:rPr lang="ru-RU" sz="1200" dirty="0" smtClean="0"/>
              <a:t> или сервер</a:t>
            </a:r>
            <a:endParaRPr lang="ru-RU" sz="1200" dirty="0"/>
          </a:p>
        </p:txBody>
      </p:sp>
      <p:cxnSp>
        <p:nvCxnSpPr>
          <p:cNvPr id="185" name="Соединительная линия уступом 184"/>
          <p:cNvCxnSpPr>
            <a:stCxn id="164" idx="2"/>
            <a:endCxn id="65" idx="3"/>
          </p:cNvCxnSpPr>
          <p:nvPr/>
        </p:nvCxnSpPr>
        <p:spPr>
          <a:xfrm rot="5400000">
            <a:off x="5198959" y="3754485"/>
            <a:ext cx="205699" cy="59551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2" name="TextBox 1081"/>
          <p:cNvSpPr txBox="1"/>
          <p:nvPr/>
        </p:nvSpPr>
        <p:spPr>
          <a:xfrm>
            <a:off x="5855083" y="823813"/>
            <a:ext cx="1669245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База фильтрации</a:t>
            </a:r>
            <a:endParaRPr lang="ru-RU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579156" y="4191930"/>
            <a:ext cx="21926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I</a:t>
            </a:r>
            <a:r>
              <a:rPr lang="ru-RU" dirty="0" smtClean="0">
                <a:solidFill>
                  <a:srgbClr val="C00000"/>
                </a:solidFill>
                <a:latin typeface="Elephant" panose="02020904090505020303" pitchFamily="18" charset="0"/>
              </a:rPr>
              <a:t> - Локальная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505617" y="4544838"/>
            <a:ext cx="263400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Elephant" panose="02020904090505020303" pitchFamily="18" charset="0"/>
              </a:rPr>
              <a:t>II</a:t>
            </a:r>
            <a:r>
              <a:rPr lang="ru-RU" dirty="0" smtClean="0">
                <a:solidFill>
                  <a:srgbClr val="0070C0"/>
                </a:solidFill>
                <a:latin typeface="Elephant" panose="02020904090505020303" pitchFamily="18" charset="0"/>
              </a:rPr>
              <a:t> - Централизованная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00" name="Выноска 1 (с границей) 199"/>
          <p:cNvSpPr/>
          <p:nvPr/>
        </p:nvSpPr>
        <p:spPr>
          <a:xfrm>
            <a:off x="4890096" y="2404731"/>
            <a:ext cx="978048" cy="383044"/>
          </a:xfrm>
          <a:prstGeom prst="accentCallout1">
            <a:avLst>
              <a:gd name="adj1" fmla="val 81325"/>
              <a:gd name="adj2" fmla="val 106610"/>
              <a:gd name="adj3" fmla="val 117434"/>
              <a:gd name="adj4" fmla="val 2852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СКФ</a:t>
            </a:r>
            <a:endParaRPr lang="ru-RU" dirty="0"/>
          </a:p>
        </p:txBody>
      </p:sp>
      <p:sp>
        <p:nvSpPr>
          <p:cNvPr id="166" name="Загнутый угол 165"/>
          <p:cNvSpPr/>
          <p:nvPr/>
        </p:nvSpPr>
        <p:spPr>
          <a:xfrm>
            <a:off x="6878037" y="3381840"/>
            <a:ext cx="337394" cy="36765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Загнутый угол 201"/>
          <p:cNvSpPr/>
          <p:nvPr/>
        </p:nvSpPr>
        <p:spPr>
          <a:xfrm>
            <a:off x="2051720" y="3377631"/>
            <a:ext cx="337394" cy="36765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Загнутый угол 202"/>
          <p:cNvSpPr/>
          <p:nvPr/>
        </p:nvSpPr>
        <p:spPr>
          <a:xfrm>
            <a:off x="7067599" y="3286383"/>
            <a:ext cx="337394" cy="36765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Загнутый угол 203"/>
          <p:cNvSpPr/>
          <p:nvPr/>
        </p:nvSpPr>
        <p:spPr>
          <a:xfrm>
            <a:off x="2260086" y="3273828"/>
            <a:ext cx="337394" cy="36765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</p:spPr>
        <p:txBody>
          <a:bodyPr/>
          <a:lstStyle/>
          <a:p>
            <a:r>
              <a:rPr lang="ru-RU" sz="3600" dirty="0" smtClean="0"/>
              <a:t>Контентная фильтрация в ХКОИС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Используется централизованная система контентной фильтрации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Реализованы:</a:t>
            </a:r>
            <a:endParaRPr lang="ru-RU" sz="3600" dirty="0" smtClean="0">
              <a:solidFill>
                <a:schemeClr val="tx1"/>
              </a:solidFill>
            </a:endParaRP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«Черный» список </a:t>
            </a:r>
            <a:r>
              <a:rPr lang="ru-RU" sz="2400" dirty="0" smtClean="0">
                <a:solidFill>
                  <a:schemeClr val="tx1"/>
                </a:solidFill>
              </a:rPr>
              <a:t>	– порт прокси-сервера </a:t>
            </a:r>
            <a:r>
              <a:rPr lang="ru-RU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3128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«Белый» список </a:t>
            </a:r>
            <a:r>
              <a:rPr lang="ru-RU" sz="2400" dirty="0" smtClean="0">
                <a:solidFill>
                  <a:schemeClr val="tx1"/>
                </a:solidFill>
              </a:rPr>
              <a:t>	– порт прокси-сервера </a:t>
            </a:r>
            <a:r>
              <a:rPr lang="ru-RU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3129</a:t>
            </a:r>
            <a:endParaRPr lang="ru-RU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2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92088"/>
          </a:xfrm>
        </p:spPr>
        <p:txBody>
          <a:bodyPr/>
          <a:lstStyle/>
          <a:p>
            <a:r>
              <a:rPr lang="ru-RU" sz="4800" dirty="0" smtClean="0"/>
              <a:t>Алгоритмы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67594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Событие: 	Система контентной фильтрации не работает, массово отображаются ресурсы, доступ к которым, очевидно, должен быть закрыт</a:t>
            </a:r>
          </a:p>
          <a:p>
            <a:endParaRPr lang="ru-RU" sz="20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j-lt"/>
              </a:rPr>
              <a:t>Проверить, что на компьютере установлен режим работы через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Proxy</a:t>
            </a:r>
            <a:r>
              <a:rPr lang="ru-RU" sz="2000" dirty="0" smtClean="0">
                <a:latin typeface="+mj-lt"/>
              </a:rPr>
              <a:t>-сервер ХКОИС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j-lt"/>
              </a:rPr>
              <a:t>Обратиться на горячую линию службы технической поддержки ХКОИС телефон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8-800-250-37-50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+mj-lt"/>
              </a:rPr>
              <a:t>Выполнить рекомендации службы технической поддержки ХКОИС</a:t>
            </a:r>
          </a:p>
          <a:p>
            <a:pPr marL="342900" indent="-342900">
              <a:buAutoNum type="arabicPeriod"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2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699542"/>
          </a:xfrm>
        </p:spPr>
        <p:txBody>
          <a:bodyPr/>
          <a:lstStyle/>
          <a:p>
            <a:r>
              <a:rPr lang="ru-RU" sz="4800" dirty="0" smtClean="0"/>
              <a:t>Алгоритмы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51570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Событие: 	При </a:t>
            </a:r>
            <a:r>
              <a:rPr lang="ru-RU" dirty="0">
                <a:latin typeface="+mj-lt"/>
              </a:rPr>
              <a:t>проверке </a:t>
            </a:r>
            <a:r>
              <a:rPr lang="ru-RU" dirty="0" smtClean="0">
                <a:latin typeface="+mj-lt"/>
              </a:rPr>
              <a:t>представителем прокуратуры, либо самостоятельно пользователем обнаружен отдельный не </a:t>
            </a:r>
            <a:r>
              <a:rPr lang="ru-RU" dirty="0">
                <a:latin typeface="+mj-lt"/>
              </a:rPr>
              <a:t>закрытый </a:t>
            </a:r>
            <a:r>
              <a:rPr lang="ru-RU" dirty="0" smtClean="0">
                <a:latin typeface="+mj-lt"/>
              </a:rPr>
              <a:t>информационный ресурс при работающей контентной фильтрации</a:t>
            </a:r>
          </a:p>
          <a:p>
            <a:endParaRPr lang="ru-RU" dirty="0">
              <a:latin typeface="+mj-lt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+mj-lt"/>
              </a:rPr>
              <a:t>Проверить внесен ли обнаруженный ресурс в реестр запрещенных на сайте </a:t>
            </a:r>
            <a:r>
              <a:rPr lang="en-US" dirty="0">
                <a:hlinkClick r:id="rId2"/>
              </a:rPr>
              <a:t>http://blocklist.rkn.gov.ru/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Если внесен, то немедленно обратиться на горячую линию  					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8-800-250-37-50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Если не внесен, но </a:t>
            </a:r>
            <a:r>
              <a:rPr lang="ru-RU" dirty="0">
                <a:latin typeface="+mj-lt"/>
              </a:rPr>
              <a:t>это </a:t>
            </a:r>
            <a:r>
              <a:rPr lang="ru-RU" dirty="0" smtClean="0">
                <a:latin typeface="+mj-lt"/>
              </a:rPr>
              <a:t>нужно сделать, подать заявку на сайте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://eais.rkn.gov.ru/feedback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 Направить письмо (скан, факс) с просьбой о закрытии доступа к ресурсу в министерство образования и науки Хабаровского края, копию в службу технической поддержки. К письму приложить копию (скан) акта, составленного при выполнении проверки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8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703</TotalTime>
  <Words>282</Words>
  <Application>Microsoft Office PowerPoint</Application>
  <PresentationFormat>Экран (16:9)</PresentationFormat>
  <Paragraphs>84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Защита учащихся от воздействия информации, не совместимой  с целями обучения и воспитания,  в телекоммуникационных сетях</vt:lpstr>
      <vt:lpstr>Задачи контентной фильтрации</vt:lpstr>
      <vt:lpstr>Реестр запрещенных к распространению в РФ ресурсов</vt:lpstr>
      <vt:lpstr>Сервис подачи заявки на закрытие доступа</vt:lpstr>
      <vt:lpstr>Методы контентной фильтрации</vt:lpstr>
      <vt:lpstr>Организация контентной фильтрации в школах</vt:lpstr>
      <vt:lpstr>Контентная фильтрация в ХКОИС</vt:lpstr>
      <vt:lpstr>Алгоритмы</vt:lpstr>
      <vt:lpstr>Алгоритмы</vt:lpstr>
      <vt:lpstr>Алгоритмы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работы в ХКОИС</dc:title>
  <dc:creator>Mendel</dc:creator>
  <cp:lastModifiedBy>Mendel</cp:lastModifiedBy>
  <cp:revision>45</cp:revision>
  <dcterms:created xsi:type="dcterms:W3CDTF">2016-11-28T05:03:44Z</dcterms:created>
  <dcterms:modified xsi:type="dcterms:W3CDTF">2019-02-14T02:54:23Z</dcterms:modified>
</cp:coreProperties>
</file>